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5143500" cx="9144000"/>
  <p:notesSz cx="6858000" cy="9144000"/>
  <p:embeddedFontLst>
    <p:embeddedFont>
      <p:font typeface="Roboto"/>
      <p:regular r:id="rId24"/>
      <p:bold r:id="rId25"/>
      <p:italic r:id="rId26"/>
      <p:boldItalic r:id="rId27"/>
    </p:embeddedFont>
    <p:embeddedFont>
      <p:font typeface="Helvetica Neue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Roboto-regular.fntdata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HelveticaNeue-regular.fntdata"/><Relationship Id="rId27" Type="http://schemas.openxmlformats.org/officeDocument/2006/relationships/font" Target="fonts/Roboto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HelveticaNeue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HelveticaNeue-boldItalic.fntdata"/><Relationship Id="rId30" Type="http://schemas.openxmlformats.org/officeDocument/2006/relationships/font" Target="fonts/HelveticaNeue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9916b06dc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9916b06dc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</a:rPr>
              <a:t>Здравствуйте, коллеги!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</a:rPr>
              <a:t>Меня зовут Александр Чечулин и я представляю Kolesa Group.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</a:rPr>
              <a:t>На рынке Узбекистана наша группа компаний известна благодаря продукту Avtoelon.uz.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52d91adf0b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52d91adf0b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Если фотографии не оказалось ни на одном из кэширующих серверов, то она запрашивается у микросервиса, который ищет ее в наших объектных хранилищах или в резервном облачном хранилище.</a:t>
            </a:r>
            <a:endParaRPr sz="140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Так происходит, когда пользователь открыл старое объявление, которое давно никто не просматривал. Фотографии из него были вытеснены из кэшей более актуальными.</a:t>
            </a:r>
            <a:endParaRPr sz="140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52d91adf0b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52d91adf0b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 теперь посмотрим, почему он у нас иногда плохо работает.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Помните предыдущие слайды?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Если мы не нашли фотографию в локальном кэше, куда мы пойдем?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Нет, не туда, куда все подумали.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Мы пойдем искать ее на основных узлах в Казахстане.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Через единственный внешний канал к качеству которого всегда были вопросы.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Мы регулярно наблюдаем на нем задержки и джиттер.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 ограничения по пропускной способности этого канала мы не упирались лишь потому, что стоимость канала в ЦОДе выходит больше стоимости хостинга.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 это тоже проблема.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Стоимость интернета и хостинга существенно ограничивают выход на рынок для новых цифровых продуктов.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 итоге, нам пришлось рассчитать оптимальную пропускную способность канала для репликации фотографий по статистическим данным и уменьшить ее в ЦОДе.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52d91adf0b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52d91adf0b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Помимо проблемы с внешними каналами связи в 2019 году в ходе исследования мы обнаружили проблемы со связью внутри страны.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Передача данных у пользователей за пределами Ташкента очень нестабильна или может отсутствовать.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 слайде показана карта задержек от пользователей нашего приложения до CDN’а.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В этом исследовании мы активно использовали инструмент собственной разработки - Pingator.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При его создании мы вдохновлялись идеей RIPE Atlas.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9916b06dc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79916b06dc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Хватит о грустном.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Давайте посмотрим, как можно сделать CDN лучше.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Разработка никогда не стоит на месте.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Сейчас мы меняем логику работы нашего CDN.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Мы поняли, что проблему с внешними каналами мы самостоятельно решить не сможем, и решили попробовать уменьшить количество трафика между CDN’ом и основными узлами.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Один из вариантов - реализовать загрузку и препроцессинг фотографий на узлах CDN и, таким образом, сократить количество обращений к основным узлам.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Параллельно шел процесс исследования рынка коммерческих CDN-решений.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</a:rPr>
              <a:t>Так мы узнали, что в Узбекистане появился CDN Cloudflare.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39a076ce97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39a076ce97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</a:rPr>
              <a:t>Договорились с Cloudflare о периоде тестирования и за 2 недели протестировали раздачу фотографий с их серверов.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</a:rPr>
              <a:t>Проверили, как их решение интегрируется с нашей инфраструктурой и кодом.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</a:rPr>
              <a:t>Решение оказалось достаточно универсальным даже на самом дешевом тарифе.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</a:rPr>
              <a:t>Замерили доступность серверов, задержки, скорость отдачи фотографий.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</a:rPr>
              <a:t>Эти показатели нас устроили и мы решили попробовать раздачу фотографий с CDN Cloudflare на проде.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</a:rPr>
              <a:t>Сделали выводы, которые вы видите на слайде.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52d91adf0b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52d91adf0b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</a:rPr>
              <a:t>Без лишних слов.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</a:rPr>
              <a:t>Всего две метрики.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</a:rPr>
              <a:t>Это графики отданного трафика и количества запросов за месяц с CDN Cloudflare.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52d91adf0b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52d91adf0b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</a:rPr>
              <a:t>На этом слайде мы видим занимательную картину.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</a:rPr>
              <a:t>Больше всего трафика с CDN уходит в Узбекистан.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</a:rPr>
              <a:t>Тут вопросов нет.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</a:rPr>
              <a:t>С Российской Федерацией тоже понятно. Многие граждане Узбекистана трудятся там.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</a:rPr>
              <a:t>Эту информацию мы можем подтвердить из собственной аналитики.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</a:rPr>
              <a:t>А вот наличие большого количества переданных данных в страны Европы и США, говорит о существенном использовании населением различных VPN-сервисов.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</a:rPr>
              <a:t>Я такого результата не ожидал.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</a:rPr>
              <a:t>Мы для себя уже учли это явление при будущем развитии CDN и выборе новых точек присутствия.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39a076ce97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39a076ce97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</a:rPr>
              <a:t>Подведем итоги презентации.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52d91adf0b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52d91adf0b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 этом моя презентация окончена.</a:t>
            </a:r>
            <a:endParaRPr b="1"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Если у кого-то есть вопросы по построению CDN или по эксплуатации коммерческих CDN, мы с удовольствием на них ответим.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Мы принимаем предложения по хостингу, каналам связи CDN, пожалуйста, найдите нас на кофе-брейке или после конференции.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Всем спасибо за внимание!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b5c513cc40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b5c513cc40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52d91adf0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52d91adf0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Avtoelon.uz - это платформа для размещения объявлений о продаже автомобилей.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В Узбекистане он представлен в виде приложения и сайта.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Сегодня я хочу рассказать вам историю о том, как мы делали CDN для Avtoelon’а,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но перед этим, давайте сначала разберемся, что такое CDN и зачем он нужен.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39a076ce9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39a076ce9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Кто знает, что такое CDN поднимите руку!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</a:rPr>
              <a:t>CDN - content delivery network, по русски - сеть доставки контента.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</a:rPr>
              <a:t>Обычно - это программно-аппаратный комплекс из нескольких серверов и СХД.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</a:rPr>
              <a:t>В случае с компаниями на слайде, это может быть, как несколько стоек таких серверов, так и не редко несколько датацентров.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</a:rPr>
              <a:t>И каждый из вас уже ими воспользовался.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</a:rPr>
              <a:t>Так Akamai раздает фото и видео для Facebook’а, обновления Windows, игры в Steam’е. Google Global Cache - раздает вам видео в YouTube.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</a:rPr>
              <a:t>Если кому интересно, как это выглядит физически, то на картинке справа изображена типичная часть CDN’а.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</a:rPr>
              <a:t>Жаль, что не нашего. :)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</a:rPr>
              <a:t>Желтые сервера - это СХД. К ним обычно идет несколько серверов виртуализации.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</a:rPr>
              <a:t>Основная задача CDN - ускорение доставки тяжелого контента потребителям за счет его размещения максимально близко к потребителям.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</a:rPr>
              <a:t>Тяжелый контент - это прежде всего, видео, фотографии и программные продукты.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</a:rPr>
              <a:t>Как тяжелый контент связан с Avtoelon.uz?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</a:rPr>
              <a:t>Все просто - объявление обычно содержит хотя бы одну фотографию. Хорошее объявление содержит много фотографий.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79916b06dc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79916b06dc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Давайте посмотрим как работает CDN.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Вот так контент ходит без использования CDN.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Запросы от клиентов идут напрямую, как на картинке слева.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Контент отдается с основного узла независимо от того, где находится пользователь и столько раз, сколько он был запрошен.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52d91adf0b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52d91adf0b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Теперь посмотрим, как это все работает с</a:t>
            </a:r>
            <a:r>
              <a:rPr lang="ru" sz="1400">
                <a:solidFill>
                  <a:schemeClr val="dk1"/>
                </a:solidFill>
              </a:rPr>
              <a:t> использованием CDN.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Например, один из пользователей открыл свежее объявление в нашем приложении.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Ему конечно придется подождать. Его запросы уйдут на основной ресурс.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А полученный им контент будет записан в кэш и при следующих запросах будет отдаваться уже с CDN’а.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Помимо очевидных плюсов с ускорением отдачи мы получаем еще и инструменты распределения нагрузки и отказоустойчивости.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9916b06dc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9916b06dc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</a:rPr>
              <a:t>Нам выгодно, чтобы пользователь мог просматривать как можно больше объявлений. Значит, необходимо сделать так, чтобы они открывались как можно быстрее.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</a:rPr>
              <a:t>Так мы пришли к тому, что нам необходим CDN.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Потому что </a:t>
            </a:r>
            <a:r>
              <a:rPr lang="ru" sz="1400"/>
              <a:t>CDN значительно ускоряет и оптимизирует доставку контента.</a:t>
            </a:r>
            <a:endParaRPr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52d91adf0b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52d91adf0b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А нам есть что оптимизировать и ускорять.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</a:rPr>
              <a:t>Цифры на слайде показывают текущий масштаб нагрузки на приложение и CDN в месяц.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</a:rPr>
              <a:t>Как видите, сейчас имеет смысл сделать для этого продукта не просто CDN, а полноценную инфраструктуру.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</a:rPr>
              <a:t>Давайте посмотрим, как устроен наш механизм получения фотографий, который справляется с такой нагрузкой.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52d91adf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52d91adf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В очень упрощенной форме наше решение состоит всего лишь из веб-сервера, маршрутизатора кэшей и кэширующего сервера.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Дальше я расскажу, как фотографии отдаются в наше приложение и сайт.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Пользователь открывает объявление через приложение или сайт.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В этот момент начинают загружаться фотографии из CDN’а.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Происходит это следующим образом: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Запрос фотографии приходит на веб-сервер.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Он в свою очередь запрашивает фотографию у местного роутера кэширующих серверов.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/>
              <a:t>Если фотография уже есть в кэше, то она сразу же отдается.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52d91adf0b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52d91adf0b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 если ее нет, то роутер запрашивает ее у кэширующих серверов на наших основных узлах.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 схеме отображен один из существующих основных узлов.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 данный момент их два. Было три.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19.png"/><Relationship Id="rId5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16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10" Type="http://schemas.openxmlformats.org/officeDocument/2006/relationships/image" Target="../media/image13.png"/><Relationship Id="rId9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12.png"/><Relationship Id="rId7" Type="http://schemas.openxmlformats.org/officeDocument/2006/relationships/image" Target="../media/image4.png"/><Relationship Id="rId8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1514550" y="2225550"/>
            <a:ext cx="6114900" cy="69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3600">
                <a:solidFill>
                  <a:srgbClr val="FFFFFF"/>
                </a:solidFill>
              </a:rPr>
              <a:t>CDN в Узбекистане с нуля</a:t>
            </a:r>
            <a:endParaRPr b="1" sz="3600">
              <a:solidFill>
                <a:schemeClr val="lt1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620350" y="3976800"/>
            <a:ext cx="6358200" cy="6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600">
                <a:solidFill>
                  <a:srgbClr val="FFFFFF"/>
                </a:solidFill>
              </a:rPr>
              <a:t>Александр Чечулин, Senior Network Engineer @ Kolesa Group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FFFFFF"/>
                </a:solidFill>
              </a:rPr>
              <a:t>RIPE NCC Days Tashkent | 22.09.2022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18083" l="0" r="0" t="18083"/>
          <a:stretch/>
        </p:blipFill>
        <p:spPr>
          <a:xfrm>
            <a:off x="7403550" y="4669200"/>
            <a:ext cx="1426155" cy="2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type="title"/>
          </p:nvPr>
        </p:nvSpPr>
        <p:spPr>
          <a:xfrm>
            <a:off x="450000" y="360400"/>
            <a:ext cx="4123200" cy="8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FFFFFF"/>
                </a:solidFill>
              </a:rPr>
              <a:t>Схема получения фотографий через CDN</a:t>
            </a:r>
            <a:endParaRPr b="1" sz="2000">
              <a:solidFill>
                <a:srgbClr val="FFFFFF"/>
              </a:solidFill>
            </a:endParaRPr>
          </a:p>
        </p:txBody>
      </p:sp>
      <p:pic>
        <p:nvPicPr>
          <p:cNvPr id="141" name="Google Shape;141;p22"/>
          <p:cNvPicPr preferRelativeResize="0"/>
          <p:nvPr/>
        </p:nvPicPr>
        <p:blipFill rotWithShape="1">
          <a:blip r:embed="rId3">
            <a:alphaModFix/>
          </a:blip>
          <a:srcRect b="18083" l="0" r="0" t="18083"/>
          <a:stretch/>
        </p:blipFill>
        <p:spPr>
          <a:xfrm>
            <a:off x="7403550" y="4669200"/>
            <a:ext cx="142615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 txBox="1"/>
          <p:nvPr/>
        </p:nvSpPr>
        <p:spPr>
          <a:xfrm>
            <a:off x="559700" y="1211500"/>
            <a:ext cx="4059600" cy="3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E7000E"/>
              </a:buClr>
              <a:buSzPts val="1400"/>
              <a:buChar char="●"/>
            </a:pPr>
            <a:r>
              <a:rPr lang="ru">
                <a:solidFill>
                  <a:srgbClr val="E7000E"/>
                </a:solidFill>
              </a:rPr>
              <a:t>Приложение запрашивает фото из объявления у веб-сервера местного CDN</a:t>
            </a:r>
            <a:endParaRPr>
              <a:solidFill>
                <a:srgbClr val="E7000E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000E"/>
              </a:buClr>
              <a:buSzPts val="1400"/>
              <a:buChar char="●"/>
            </a:pPr>
            <a:r>
              <a:rPr lang="ru">
                <a:solidFill>
                  <a:srgbClr val="E7000E"/>
                </a:solidFill>
              </a:rPr>
              <a:t>Веб-сервер запрашивает фото у mcrouter’а</a:t>
            </a:r>
            <a:endParaRPr>
              <a:solidFill>
                <a:srgbClr val="E7000E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ru">
                <a:solidFill>
                  <a:schemeClr val="lt1"/>
                </a:solidFill>
              </a:rPr>
              <a:t>Mcrouter запрашивает фото в локальном кэше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ru">
                <a:solidFill>
                  <a:srgbClr val="FFFFFF"/>
                </a:solidFill>
              </a:rPr>
              <a:t>Если фото нет в локальном кэше, то запрашивается фото из основного кэша</a:t>
            </a:r>
            <a:endParaRPr>
              <a:solidFill>
                <a:srgbClr val="FFFFFF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000E"/>
              </a:buClr>
              <a:buSzPts val="1400"/>
              <a:buChar char="●"/>
            </a:pPr>
            <a:r>
              <a:rPr lang="ru">
                <a:solidFill>
                  <a:srgbClr val="E7000E"/>
                </a:solidFill>
              </a:rPr>
              <a:t>Если фото нет в ни в одном из кэшей, то веб-сервер запрашивает его у микросервиса, обеспечивающего доступ в основное и резервные объектные хранилища</a:t>
            </a:r>
            <a:endParaRPr>
              <a:solidFill>
                <a:srgbClr val="E7000E"/>
              </a:solidFill>
            </a:endParaRPr>
          </a:p>
        </p:txBody>
      </p:sp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1700" y="152400"/>
            <a:ext cx="4059600" cy="4164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450000" y="360400"/>
            <a:ext cx="4123200" cy="8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FFFFFF"/>
                </a:solidFill>
              </a:rPr>
              <a:t>Проблемы с внешним каналом</a:t>
            </a:r>
            <a:endParaRPr b="1" sz="2000">
              <a:solidFill>
                <a:srgbClr val="FFFFFF"/>
              </a:solidFill>
            </a:endParaRPr>
          </a:p>
        </p:txBody>
      </p:sp>
      <p:pic>
        <p:nvPicPr>
          <p:cNvPr id="149" name="Google Shape;149;p23"/>
          <p:cNvPicPr preferRelativeResize="0"/>
          <p:nvPr/>
        </p:nvPicPr>
        <p:blipFill rotWithShape="1">
          <a:blip r:embed="rId3">
            <a:alphaModFix/>
          </a:blip>
          <a:srcRect b="18083" l="0" r="0" t="18083"/>
          <a:stretch/>
        </p:blipFill>
        <p:spPr>
          <a:xfrm>
            <a:off x="7403550" y="4669200"/>
            <a:ext cx="142615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3"/>
          <p:cNvSpPr txBox="1"/>
          <p:nvPr/>
        </p:nvSpPr>
        <p:spPr>
          <a:xfrm>
            <a:off x="450000" y="1211500"/>
            <a:ext cx="40596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b="1" lang="ru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Один основной канал для доступа к сети Интернет</a:t>
            </a:r>
            <a:endParaRPr>
              <a:solidFill>
                <a:srgbClr val="E7000E"/>
              </a:solidFill>
            </a:endParaRPr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1700" y="152400"/>
            <a:ext cx="4059600" cy="4164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/>
          <p:nvPr>
            <p:ph type="title"/>
          </p:nvPr>
        </p:nvSpPr>
        <p:spPr>
          <a:xfrm>
            <a:off x="450000" y="360400"/>
            <a:ext cx="4123200" cy="8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FFFFFF"/>
                </a:solidFill>
              </a:rPr>
              <a:t>Задержки от пользователей</a:t>
            </a:r>
            <a:endParaRPr b="1" sz="20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FFFFFF"/>
                </a:solidFill>
              </a:rPr>
              <a:t>до CDN</a:t>
            </a:r>
            <a:endParaRPr b="1" sz="2000">
              <a:solidFill>
                <a:srgbClr val="FFFFFF"/>
              </a:solidFill>
            </a:endParaRPr>
          </a:p>
        </p:txBody>
      </p:sp>
      <p:pic>
        <p:nvPicPr>
          <p:cNvPr id="157" name="Google Shape;157;p24"/>
          <p:cNvPicPr preferRelativeResize="0"/>
          <p:nvPr/>
        </p:nvPicPr>
        <p:blipFill rotWithShape="1">
          <a:blip r:embed="rId3">
            <a:alphaModFix/>
          </a:blip>
          <a:srcRect b="18083" l="0" r="0" t="18083"/>
          <a:stretch/>
        </p:blipFill>
        <p:spPr>
          <a:xfrm>
            <a:off x="7403550" y="4669200"/>
            <a:ext cx="142615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4"/>
          <p:cNvSpPr txBox="1"/>
          <p:nvPr/>
        </p:nvSpPr>
        <p:spPr>
          <a:xfrm>
            <a:off x="450000" y="1211500"/>
            <a:ext cx="305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b="1" lang="ru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Heat map по RTT до CDN</a:t>
            </a:r>
            <a:endParaRPr>
              <a:solidFill>
                <a:srgbClr val="E7000E"/>
              </a:solidFill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4825" y="1082150"/>
            <a:ext cx="5214874" cy="297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5"/>
          <p:cNvPicPr preferRelativeResize="0"/>
          <p:nvPr/>
        </p:nvPicPr>
        <p:blipFill rotWithShape="1">
          <a:blip r:embed="rId3">
            <a:alphaModFix/>
          </a:blip>
          <a:srcRect b="18083" l="0" r="0" t="18083"/>
          <a:stretch/>
        </p:blipFill>
        <p:spPr>
          <a:xfrm>
            <a:off x="7403550" y="4669200"/>
            <a:ext cx="142615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5"/>
          <p:cNvSpPr txBox="1"/>
          <p:nvPr/>
        </p:nvSpPr>
        <p:spPr>
          <a:xfrm>
            <a:off x="422600" y="402000"/>
            <a:ext cx="30000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lt1"/>
                </a:solidFill>
              </a:rPr>
              <a:t>CDN это не только про отдачу</a:t>
            </a:r>
            <a:endParaRPr/>
          </a:p>
        </p:txBody>
      </p:sp>
      <p:pic>
        <p:nvPicPr>
          <p:cNvPr id="166" name="Google Shape;16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0850" y="618450"/>
            <a:ext cx="3968850" cy="389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5"/>
          <p:cNvSpPr txBox="1"/>
          <p:nvPr/>
        </p:nvSpPr>
        <p:spPr>
          <a:xfrm>
            <a:off x="422600" y="1248600"/>
            <a:ext cx="40596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b="1" lang="ru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Можно загружать данные непосредственно на CDN</a:t>
            </a:r>
            <a:endParaRPr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●"/>
            </a:pPr>
            <a:r>
              <a:rPr b="1" lang="ru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Требуются дополнительные мощности для предварительной обработки фотографий</a:t>
            </a:r>
            <a:endParaRPr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●"/>
            </a:pPr>
            <a:r>
              <a:rPr b="1" lang="ru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Высокая стоимость владения</a:t>
            </a:r>
            <a:endParaRPr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6"/>
          <p:cNvPicPr preferRelativeResize="0"/>
          <p:nvPr/>
        </p:nvPicPr>
        <p:blipFill rotWithShape="1">
          <a:blip r:embed="rId3">
            <a:alphaModFix/>
          </a:blip>
          <a:srcRect b="18083" l="0" r="0" t="18083"/>
          <a:stretch/>
        </p:blipFill>
        <p:spPr>
          <a:xfrm>
            <a:off x="7403550" y="4669200"/>
            <a:ext cx="142615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6"/>
          <p:cNvSpPr txBox="1"/>
          <p:nvPr/>
        </p:nvSpPr>
        <p:spPr>
          <a:xfrm>
            <a:off x="422600" y="4020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lt1"/>
                </a:solidFill>
              </a:rPr>
              <a:t>Cloudflare</a:t>
            </a:r>
            <a:endParaRPr/>
          </a:p>
        </p:txBody>
      </p:sp>
      <p:sp>
        <p:nvSpPr>
          <p:cNvPr id="174" name="Google Shape;174;p26"/>
          <p:cNvSpPr txBox="1"/>
          <p:nvPr/>
        </p:nvSpPr>
        <p:spPr>
          <a:xfrm>
            <a:off x="422600" y="1248600"/>
            <a:ext cx="4059600" cy="23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b="1" lang="ru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Широкие возможности по масштабированию</a:t>
            </a:r>
            <a:endParaRPr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●"/>
            </a:pPr>
            <a:r>
              <a:rPr b="1" lang="ru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Высокая доступность</a:t>
            </a:r>
            <a:endParaRPr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●"/>
            </a:pPr>
            <a:r>
              <a:rPr b="1" lang="ru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Высокая скорость отдачи</a:t>
            </a:r>
            <a:endParaRPr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●"/>
            </a:pPr>
            <a:r>
              <a:rPr b="1" lang="ru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Дополнительная защита по требованию</a:t>
            </a:r>
            <a:endParaRPr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●"/>
            </a:pPr>
            <a:r>
              <a:rPr b="1" lang="ru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Низкая стоимость по сравнению с другими решениями (можно даже бесплатно </a:t>
            </a:r>
            <a:r>
              <a:rPr b="1" lang="ru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😏</a:t>
            </a:r>
            <a:r>
              <a:rPr b="1" lang="ru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5" name="Google Shape;17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7350" y="1003575"/>
            <a:ext cx="1739550" cy="173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4590" y="2308100"/>
            <a:ext cx="3855110" cy="30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7"/>
          <p:cNvPicPr preferRelativeResize="0"/>
          <p:nvPr/>
        </p:nvPicPr>
        <p:blipFill rotWithShape="1">
          <a:blip r:embed="rId3">
            <a:alphaModFix/>
          </a:blip>
          <a:srcRect b="18083" l="0" r="0" t="18083"/>
          <a:stretch/>
        </p:blipFill>
        <p:spPr>
          <a:xfrm>
            <a:off x="7403550" y="4669200"/>
            <a:ext cx="142615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100" y="2545450"/>
            <a:ext cx="4866699" cy="21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91731" y="452749"/>
            <a:ext cx="4866669" cy="212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7"/>
          <p:cNvSpPr txBox="1"/>
          <p:nvPr/>
        </p:nvSpPr>
        <p:spPr>
          <a:xfrm>
            <a:off x="1209950" y="1098975"/>
            <a:ext cx="1844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</a:rPr>
              <a:t>CDN Traffic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</a:rPr>
              <a:t>4.1TB</a:t>
            </a:r>
            <a:endParaRPr b="1" sz="2400">
              <a:solidFill>
                <a:schemeClr val="lt1"/>
              </a:solidFill>
            </a:endParaRPr>
          </a:p>
        </p:txBody>
      </p:sp>
      <p:sp>
        <p:nvSpPr>
          <p:cNvPr id="185" name="Google Shape;185;p27"/>
          <p:cNvSpPr txBox="1"/>
          <p:nvPr/>
        </p:nvSpPr>
        <p:spPr>
          <a:xfrm>
            <a:off x="6311825" y="3145625"/>
            <a:ext cx="1612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</a:rPr>
              <a:t>Requests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</a:rPr>
              <a:t>218.5M</a:t>
            </a:r>
            <a:endParaRPr b="1"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8"/>
          <p:cNvPicPr preferRelativeResize="0"/>
          <p:nvPr/>
        </p:nvPicPr>
        <p:blipFill rotWithShape="1">
          <a:blip r:embed="rId3">
            <a:alphaModFix/>
          </a:blip>
          <a:srcRect b="18083" l="0" r="0" t="18083"/>
          <a:stretch/>
        </p:blipFill>
        <p:spPr>
          <a:xfrm>
            <a:off x="7403550" y="4669200"/>
            <a:ext cx="142615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400" y="996463"/>
            <a:ext cx="8105201" cy="315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8"/>
          <p:cNvSpPr txBox="1"/>
          <p:nvPr/>
        </p:nvSpPr>
        <p:spPr>
          <a:xfrm>
            <a:off x="519400" y="288475"/>
            <a:ext cx="4275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400">
                <a:solidFill>
                  <a:srgbClr val="FFFFFF"/>
                </a:solidFill>
              </a:rPr>
              <a:t>Отдача по странам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9"/>
          <p:cNvPicPr preferRelativeResize="0"/>
          <p:nvPr/>
        </p:nvPicPr>
        <p:blipFill rotWithShape="1">
          <a:blip r:embed="rId3">
            <a:alphaModFix/>
          </a:blip>
          <a:srcRect b="18083" l="0" r="0" t="18083"/>
          <a:stretch/>
        </p:blipFill>
        <p:spPr>
          <a:xfrm>
            <a:off x="7403550" y="4669200"/>
            <a:ext cx="142615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9"/>
          <p:cNvSpPr txBox="1"/>
          <p:nvPr/>
        </p:nvSpPr>
        <p:spPr>
          <a:xfrm>
            <a:off x="422600" y="402000"/>
            <a:ext cx="3000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400">
                <a:solidFill>
                  <a:schemeClr val="lt1"/>
                </a:solidFill>
              </a:rPr>
              <a:t>Выводы</a:t>
            </a:r>
            <a:endParaRPr sz="3400"/>
          </a:p>
        </p:txBody>
      </p:sp>
      <p:sp>
        <p:nvSpPr>
          <p:cNvPr id="199" name="Google Shape;199;p29"/>
          <p:cNvSpPr txBox="1"/>
          <p:nvPr/>
        </p:nvSpPr>
        <p:spPr>
          <a:xfrm>
            <a:off x="422600" y="1248600"/>
            <a:ext cx="8277000" cy="29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b="1" lang="ru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 Узбекистане строить свою CDN дорого и долго</a:t>
            </a:r>
            <a:endParaRPr b="1"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Char char="●"/>
            </a:pPr>
            <a:r>
              <a:rPr b="1" lang="ru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Результат не всегда предсказуем</a:t>
            </a:r>
            <a:endParaRPr b="1"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Char char="●"/>
            </a:pPr>
            <a:r>
              <a:rPr b="1" lang="ru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Необходимы не только предварительные исследования, но и постоянные исследования в процессе эксплуатации</a:t>
            </a:r>
            <a:endParaRPr b="1"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Char char="●"/>
            </a:pPr>
            <a:r>
              <a:rPr b="1" lang="ru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Необходим квалифицированный персонал для разработки, ввода в эксплуатацию и обслуживания</a:t>
            </a:r>
            <a:endParaRPr b="1"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Char char="●"/>
            </a:pPr>
            <a:r>
              <a:rPr b="1" lang="ru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Коммерческие решения будут скорее всего дешевле и эффективнее</a:t>
            </a:r>
            <a:endParaRPr b="1"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 txBox="1"/>
          <p:nvPr>
            <p:ph type="title"/>
          </p:nvPr>
        </p:nvSpPr>
        <p:spPr>
          <a:xfrm>
            <a:off x="2635050" y="2104350"/>
            <a:ext cx="3873900" cy="9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100">
                <a:solidFill>
                  <a:srgbClr val="FFFFFF"/>
                </a:solidFill>
              </a:rPr>
              <a:t>Вопросы</a:t>
            </a:r>
            <a:endParaRPr b="1" sz="5100">
              <a:solidFill>
                <a:srgbClr val="FFFFFF"/>
              </a:solidFill>
            </a:endParaRPr>
          </a:p>
        </p:txBody>
      </p:sp>
      <p:pic>
        <p:nvPicPr>
          <p:cNvPr id="205" name="Google Shape;205;p30"/>
          <p:cNvPicPr preferRelativeResize="0"/>
          <p:nvPr/>
        </p:nvPicPr>
        <p:blipFill rotWithShape="1">
          <a:blip r:embed="rId3">
            <a:alphaModFix/>
          </a:blip>
          <a:srcRect b="18083" l="0" r="0" t="18083"/>
          <a:stretch/>
        </p:blipFill>
        <p:spPr>
          <a:xfrm>
            <a:off x="7403550" y="4669200"/>
            <a:ext cx="1426155" cy="2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 txBox="1"/>
          <p:nvPr/>
        </p:nvSpPr>
        <p:spPr>
          <a:xfrm>
            <a:off x="793025" y="1939425"/>
            <a:ext cx="8350800" cy="17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66"/>
              <a:buFont typeface="Helvetica Neue"/>
              <a:buNone/>
            </a:pPr>
            <a:r>
              <a:rPr lang="ru" sz="2400">
                <a:solidFill>
                  <a:srgbClr val="FFFFFF"/>
                </a:solidFill>
              </a:rPr>
              <a:t>Senior Network Engineer</a:t>
            </a:r>
            <a:endParaRPr sz="24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66"/>
              <a:buFont typeface="Helvetica Neue"/>
              <a:buNone/>
            </a:pPr>
            <a:r>
              <a:rPr lang="ru" sz="2400">
                <a:solidFill>
                  <a:srgbClr val="FFFFFF"/>
                </a:solidFill>
              </a:rPr>
              <a:t>E-mail - ac@kolesa.kz</a:t>
            </a:r>
            <a:endParaRPr sz="24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66"/>
              <a:buFont typeface="Helvetica Neue"/>
              <a:buNone/>
            </a:pPr>
            <a:r>
              <a:rPr lang="ru" sz="2400">
                <a:solidFill>
                  <a:srgbClr val="FFFFFF"/>
                </a:solidFill>
              </a:rPr>
              <a:t>Telegram</a:t>
            </a:r>
            <a:r>
              <a:rPr i="0" lang="ru" sz="2400" u="none" cap="none" strike="noStrike">
                <a:solidFill>
                  <a:srgbClr val="FFFFFF"/>
                </a:solidFill>
              </a:rPr>
              <a:t> - @easy_it</a:t>
            </a:r>
            <a:endParaRPr b="1" i="0" sz="2400" u="none" cap="none" strike="noStrike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</a:endParaRPr>
          </a:p>
        </p:txBody>
      </p:sp>
      <p:sp>
        <p:nvSpPr>
          <p:cNvPr id="211" name="Google Shape;211;p31"/>
          <p:cNvSpPr/>
          <p:nvPr/>
        </p:nvSpPr>
        <p:spPr>
          <a:xfrm>
            <a:off x="729225" y="893900"/>
            <a:ext cx="8414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</a:pPr>
            <a:r>
              <a:rPr b="1" lang="ru" sz="2800">
                <a:solidFill>
                  <a:srgbClr val="FFFFFF"/>
                </a:solidFill>
              </a:rPr>
              <a:t>Александр Чечулин</a:t>
            </a:r>
            <a:endParaRPr b="1" sz="2800">
              <a:solidFill>
                <a:srgbClr val="FFFFFF"/>
              </a:solidFill>
            </a:endParaRPr>
          </a:p>
        </p:txBody>
      </p:sp>
      <p:pic>
        <p:nvPicPr>
          <p:cNvPr id="212" name="Google Shape;212;p31"/>
          <p:cNvPicPr preferRelativeResize="0"/>
          <p:nvPr/>
        </p:nvPicPr>
        <p:blipFill rotWithShape="1">
          <a:blip r:embed="rId3">
            <a:alphaModFix/>
          </a:blip>
          <a:srcRect b="18083" l="0" r="0" t="18083"/>
          <a:stretch/>
        </p:blipFill>
        <p:spPr>
          <a:xfrm>
            <a:off x="7403550" y="4669200"/>
            <a:ext cx="142615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0950" y="842375"/>
            <a:ext cx="3458749" cy="345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8661" y="502600"/>
            <a:ext cx="1426149" cy="308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7350" y="1386875"/>
            <a:ext cx="4104049" cy="256502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>
            <p:ph type="title"/>
          </p:nvPr>
        </p:nvSpPr>
        <p:spPr>
          <a:xfrm>
            <a:off x="450000" y="360400"/>
            <a:ext cx="3941100" cy="88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Чтобы поместить фото в телефон или ноут, закиньте его назад</a:t>
            </a:r>
            <a:endParaRPr sz="1800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3575" y="1078300"/>
            <a:ext cx="6150661" cy="359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6">
            <a:alphaModFix/>
          </a:blip>
          <a:srcRect b="18083" l="0" r="0" t="18083"/>
          <a:stretch/>
        </p:blipFill>
        <p:spPr>
          <a:xfrm>
            <a:off x="7403550" y="4669200"/>
            <a:ext cx="142615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64640" y="281175"/>
            <a:ext cx="2334185" cy="35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0000" y="-176765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450000" y="360400"/>
            <a:ext cx="3941100" cy="88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Чтобы поместить фото в телефон или ноут, закиньте его назад</a:t>
            </a:r>
            <a:endParaRPr sz="1800"/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18083" l="0" r="0" t="18083"/>
          <a:stretch/>
        </p:blipFill>
        <p:spPr>
          <a:xfrm>
            <a:off x="7403550" y="4669200"/>
            <a:ext cx="142615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>
            <p:ph type="title"/>
          </p:nvPr>
        </p:nvSpPr>
        <p:spPr>
          <a:xfrm>
            <a:off x="450000" y="360400"/>
            <a:ext cx="1219800" cy="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400">
                <a:solidFill>
                  <a:srgbClr val="FFFFFF"/>
                </a:solidFill>
              </a:rPr>
              <a:t>CDN</a:t>
            </a:r>
            <a:endParaRPr b="1" sz="3400">
              <a:solidFill>
                <a:srgbClr val="FFFFFF"/>
              </a:solidFill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276" y="3179674"/>
            <a:ext cx="3645450" cy="148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2075" y="2054950"/>
            <a:ext cx="1426150" cy="14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03114" y="3173925"/>
            <a:ext cx="322761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78563" y="821500"/>
            <a:ext cx="1869551" cy="111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9992" y="2208876"/>
            <a:ext cx="3548557" cy="54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1300" y="1284637"/>
            <a:ext cx="2665687" cy="6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07950" y="821500"/>
            <a:ext cx="2779073" cy="374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450000" y="360400"/>
            <a:ext cx="8382300" cy="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400">
                <a:solidFill>
                  <a:srgbClr val="FFFFFF"/>
                </a:solidFill>
              </a:rPr>
              <a:t>Как работает CDN</a:t>
            </a:r>
            <a:endParaRPr b="1" sz="3400">
              <a:solidFill>
                <a:srgbClr val="FFFFFF"/>
              </a:solidFill>
            </a:endParaRPr>
          </a:p>
        </p:txBody>
      </p:sp>
      <p:pic>
        <p:nvPicPr>
          <p:cNvPr id="87" name="Google Shape;87;p16"/>
          <p:cNvPicPr preferRelativeResize="0"/>
          <p:nvPr/>
        </p:nvPicPr>
        <p:blipFill rotWithShape="1">
          <a:blip r:embed="rId3">
            <a:alphaModFix/>
          </a:blip>
          <a:srcRect b="18083" l="0" r="0" t="18083"/>
          <a:stretch/>
        </p:blipFill>
        <p:spPr>
          <a:xfrm>
            <a:off x="7403550" y="4669200"/>
            <a:ext cx="142615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559700" y="1585250"/>
            <a:ext cx="4059600" cy="28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</a:pPr>
            <a:r>
              <a:rPr lang="ru" sz="1900">
                <a:solidFill>
                  <a:schemeClr val="lt1"/>
                </a:solidFill>
              </a:rPr>
              <a:t>Запросы идут напрямую на фронтенд</a:t>
            </a:r>
            <a:endParaRPr sz="1900">
              <a:solidFill>
                <a:schemeClr val="lt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</a:pPr>
            <a:r>
              <a:rPr lang="ru" sz="1900">
                <a:solidFill>
                  <a:schemeClr val="lt1"/>
                </a:solidFill>
              </a:rPr>
              <a:t>Контент не кэшируется</a:t>
            </a:r>
            <a:endParaRPr sz="1900">
              <a:solidFill>
                <a:schemeClr val="lt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</a:pPr>
            <a:r>
              <a:rPr lang="ru" sz="1900">
                <a:solidFill>
                  <a:schemeClr val="lt1"/>
                </a:solidFill>
              </a:rPr>
              <a:t>Маршруты до фронтенда не оптимальны и могут существенно различаться в зависимости от расположения и подключения клиента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559700" y="1079475"/>
            <a:ext cx="3000000" cy="49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lt1"/>
                </a:solidFill>
              </a:rPr>
              <a:t>Без CDN</a:t>
            </a:r>
            <a:endParaRPr b="1" sz="2000">
              <a:solidFill>
                <a:schemeClr val="lt1"/>
              </a:solidFill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9800" y="1037725"/>
            <a:ext cx="4219900" cy="3068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title"/>
          </p:nvPr>
        </p:nvSpPr>
        <p:spPr>
          <a:xfrm>
            <a:off x="450000" y="360400"/>
            <a:ext cx="8382300" cy="6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400">
                <a:solidFill>
                  <a:srgbClr val="FFFFFF"/>
                </a:solidFill>
              </a:rPr>
              <a:t>Как работает CDN</a:t>
            </a:r>
            <a:endParaRPr b="1" sz="3400">
              <a:solidFill>
                <a:srgbClr val="FFFFFF"/>
              </a:solidFill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 rotWithShape="1">
          <a:blip r:embed="rId3">
            <a:alphaModFix/>
          </a:blip>
          <a:srcRect b="18083" l="0" r="0" t="18083"/>
          <a:stretch/>
        </p:blipFill>
        <p:spPr>
          <a:xfrm>
            <a:off x="7403550" y="4669200"/>
            <a:ext cx="142615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559700" y="1572075"/>
            <a:ext cx="4059600" cy="26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ru" sz="1800">
                <a:solidFill>
                  <a:srgbClr val="FFFFFF"/>
                </a:solidFill>
              </a:rPr>
              <a:t>Первый запрос контента идет на фронтенд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ru" sz="1800">
                <a:solidFill>
                  <a:srgbClr val="FFFFFF"/>
                </a:solidFill>
              </a:rPr>
              <a:t>Контент кэшируется на CDN, далее CDN сам отдает контент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ru" sz="1800">
                <a:solidFill>
                  <a:srgbClr val="FFFFFF"/>
                </a:solidFill>
              </a:rPr>
              <a:t>Маршруты до CDN можно оптимизировать за счет BGP Anycast или настройкой политик отдачи на узлах CDN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559700" y="1079475"/>
            <a:ext cx="3471600" cy="49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FFFFFF"/>
                </a:solidFill>
              </a:rPr>
              <a:t>С использованием CDN</a:t>
            </a:r>
            <a:endParaRPr b="1" sz="2000">
              <a:solidFill>
                <a:schemeClr val="lt1"/>
              </a:solidFill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9800" y="1037725"/>
            <a:ext cx="4219900" cy="3068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>
            <p:ph type="title"/>
          </p:nvPr>
        </p:nvSpPr>
        <p:spPr>
          <a:xfrm>
            <a:off x="822450" y="1465800"/>
            <a:ext cx="7499100" cy="22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rgbClr val="FFFFFF"/>
                </a:solidFill>
              </a:rPr>
              <a:t>CDN значительно ускоряет и оптимизирует доставку </a:t>
            </a:r>
            <a:r>
              <a:rPr b="1" lang="ru" sz="3600">
                <a:solidFill>
                  <a:srgbClr val="FFFFFF"/>
                </a:solidFill>
              </a:rPr>
              <a:t>контента</a:t>
            </a:r>
            <a:endParaRPr b="1" sz="3600">
              <a:solidFill>
                <a:srgbClr val="FFFFFF"/>
              </a:solidFill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 rotWithShape="1">
          <a:blip r:embed="rId3">
            <a:alphaModFix/>
          </a:blip>
          <a:srcRect b="18083" l="0" r="0" t="18083"/>
          <a:stretch/>
        </p:blipFill>
        <p:spPr>
          <a:xfrm>
            <a:off x="7403550" y="4669200"/>
            <a:ext cx="1426155" cy="2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9075" y="703400"/>
            <a:ext cx="1463700" cy="31700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 txBox="1"/>
          <p:nvPr>
            <p:ph type="title"/>
          </p:nvPr>
        </p:nvSpPr>
        <p:spPr>
          <a:xfrm>
            <a:off x="450000" y="360400"/>
            <a:ext cx="3941100" cy="88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Чтобы поместить фото в телефон или ноут, закиньте его назад</a:t>
            </a:r>
            <a:endParaRPr sz="1800"/>
          </a:p>
        </p:txBody>
      </p:sp>
      <p:pic>
        <p:nvPicPr>
          <p:cNvPr id="112" name="Google Shape;112;p19"/>
          <p:cNvPicPr preferRelativeResize="0"/>
          <p:nvPr/>
        </p:nvPicPr>
        <p:blipFill rotWithShape="1">
          <a:blip r:embed="rId4">
            <a:alphaModFix/>
          </a:blip>
          <a:srcRect b="18083" l="0" r="0" t="18083"/>
          <a:stretch/>
        </p:blipFill>
        <p:spPr>
          <a:xfrm>
            <a:off x="7403550" y="4669200"/>
            <a:ext cx="142615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3828" y="563313"/>
            <a:ext cx="2334185" cy="353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000" y="-1767650"/>
            <a:ext cx="51435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/>
          <p:nvPr/>
        </p:nvSpPr>
        <p:spPr>
          <a:xfrm>
            <a:off x="4318550" y="3033450"/>
            <a:ext cx="1317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900">
                <a:solidFill>
                  <a:schemeClr val="lt1"/>
                </a:solidFill>
              </a:rPr>
              <a:t>Contacts</a:t>
            </a:r>
            <a:endParaRPr b="1" sz="1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900">
                <a:solidFill>
                  <a:schemeClr val="lt1"/>
                </a:solidFill>
              </a:rPr>
              <a:t>1.2M</a:t>
            </a:r>
            <a:endParaRPr b="1" sz="1900">
              <a:solidFill>
                <a:schemeClr val="lt1"/>
              </a:solidFill>
            </a:endParaRPr>
          </a:p>
        </p:txBody>
      </p:sp>
      <p:sp>
        <p:nvSpPr>
          <p:cNvPr id="116" name="Google Shape;116;p19"/>
          <p:cNvSpPr txBox="1"/>
          <p:nvPr/>
        </p:nvSpPr>
        <p:spPr>
          <a:xfrm>
            <a:off x="2363250" y="3764275"/>
            <a:ext cx="1317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lt1"/>
                </a:solidFill>
              </a:rPr>
              <a:t>Listers</a:t>
            </a:r>
            <a:endParaRPr b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lt1"/>
                </a:solidFill>
              </a:rPr>
              <a:t>64K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3783500" y="1898175"/>
            <a:ext cx="1317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chemeClr val="lt1"/>
                </a:solidFill>
              </a:rPr>
              <a:t>MAU</a:t>
            </a:r>
            <a:endParaRPr b="1" sz="2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chemeClr val="lt1"/>
                </a:solidFill>
              </a:rPr>
              <a:t>1.3M</a:t>
            </a:r>
            <a:endParaRPr b="1" sz="2200">
              <a:solidFill>
                <a:schemeClr val="lt1"/>
              </a:solidFill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1614150" y="2452450"/>
            <a:ext cx="1612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</a:rPr>
              <a:t>Requests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lt1"/>
                </a:solidFill>
              </a:rPr>
              <a:t>218.5M</a:t>
            </a:r>
            <a:endParaRPr b="1" sz="2400">
              <a:solidFill>
                <a:schemeClr val="lt1"/>
              </a:solidFill>
            </a:endParaRPr>
          </a:p>
        </p:txBody>
      </p:sp>
      <p:sp>
        <p:nvSpPr>
          <p:cNvPr id="119" name="Google Shape;119;p19"/>
          <p:cNvSpPr txBox="1"/>
          <p:nvPr/>
        </p:nvSpPr>
        <p:spPr>
          <a:xfrm>
            <a:off x="722850" y="1434475"/>
            <a:ext cx="1640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lt1"/>
                </a:solidFill>
              </a:rPr>
              <a:t>CDN Traffic</a:t>
            </a:r>
            <a:endParaRPr b="1" sz="2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lt1"/>
                </a:solidFill>
              </a:rPr>
              <a:t>4.1TB</a:t>
            </a:r>
            <a:endParaRPr b="1" sz="2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/>
          <p:nvPr>
            <p:ph type="title"/>
          </p:nvPr>
        </p:nvSpPr>
        <p:spPr>
          <a:xfrm>
            <a:off x="450000" y="360400"/>
            <a:ext cx="4123200" cy="8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FFFFFF"/>
                </a:solidFill>
              </a:rPr>
              <a:t>Схема получения фотографий через CDN</a:t>
            </a:r>
            <a:endParaRPr b="1" sz="2000">
              <a:solidFill>
                <a:srgbClr val="FFFFFF"/>
              </a:solidFill>
            </a:endParaRPr>
          </a:p>
        </p:txBody>
      </p:sp>
      <p:pic>
        <p:nvPicPr>
          <p:cNvPr id="125" name="Google Shape;125;p20"/>
          <p:cNvPicPr preferRelativeResize="0"/>
          <p:nvPr/>
        </p:nvPicPr>
        <p:blipFill rotWithShape="1">
          <a:blip r:embed="rId3">
            <a:alphaModFix/>
          </a:blip>
          <a:srcRect b="18083" l="0" r="0" t="18083"/>
          <a:stretch/>
        </p:blipFill>
        <p:spPr>
          <a:xfrm>
            <a:off x="7403550" y="4669200"/>
            <a:ext cx="142615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/>
          <p:nvPr/>
        </p:nvSpPr>
        <p:spPr>
          <a:xfrm>
            <a:off x="559700" y="1211500"/>
            <a:ext cx="4059600" cy="3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E7000E"/>
              </a:buClr>
              <a:buSzPts val="1400"/>
              <a:buChar char="●"/>
            </a:pPr>
            <a:r>
              <a:rPr lang="ru">
                <a:solidFill>
                  <a:srgbClr val="E7000E"/>
                </a:solidFill>
              </a:rPr>
              <a:t>Приложение запрашивает фото из объявления у веб-сервера местного CDN</a:t>
            </a:r>
            <a:endParaRPr>
              <a:solidFill>
                <a:srgbClr val="E7000E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000E"/>
              </a:buClr>
              <a:buSzPts val="1400"/>
              <a:buChar char="●"/>
            </a:pPr>
            <a:r>
              <a:rPr lang="ru">
                <a:solidFill>
                  <a:srgbClr val="E7000E"/>
                </a:solidFill>
              </a:rPr>
              <a:t>Веб-сервер запрашивает фото у mcrouter’а</a:t>
            </a:r>
            <a:endParaRPr>
              <a:solidFill>
                <a:srgbClr val="E7000E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000E"/>
              </a:buClr>
              <a:buSzPts val="1400"/>
              <a:buChar char="●"/>
            </a:pPr>
            <a:r>
              <a:rPr lang="ru">
                <a:solidFill>
                  <a:srgbClr val="E7000E"/>
                </a:solidFill>
              </a:rPr>
              <a:t>Mcrouter запрашивает фото в локальном кэше</a:t>
            </a:r>
            <a:endParaRPr>
              <a:solidFill>
                <a:srgbClr val="E7000E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ru">
                <a:solidFill>
                  <a:srgbClr val="FFFFFF"/>
                </a:solidFill>
              </a:rPr>
              <a:t>Если фото нет в локальном кэше, то запрашивается фото из основного кэша</a:t>
            </a:r>
            <a:endParaRPr>
              <a:solidFill>
                <a:srgbClr val="FFFFFF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ru">
                <a:solidFill>
                  <a:srgbClr val="FFFFFF"/>
                </a:solidFill>
              </a:rPr>
              <a:t>Если фото нет в ни в одном из кэшей, то веб-сервер запрашивает его у микросервиса, обеспечивающего доступ в основное и резервные объектные хранилища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1700" y="152400"/>
            <a:ext cx="4059600" cy="4164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>
            <p:ph type="title"/>
          </p:nvPr>
        </p:nvSpPr>
        <p:spPr>
          <a:xfrm>
            <a:off x="450000" y="360400"/>
            <a:ext cx="4123200" cy="8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FFFFFF"/>
                </a:solidFill>
              </a:rPr>
              <a:t>Схема получения фотографий через CDN</a:t>
            </a:r>
            <a:endParaRPr b="1" sz="2000">
              <a:solidFill>
                <a:srgbClr val="FFFFFF"/>
              </a:solidFill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 rotWithShape="1">
          <a:blip r:embed="rId3">
            <a:alphaModFix/>
          </a:blip>
          <a:srcRect b="18083" l="0" r="0" t="18083"/>
          <a:stretch/>
        </p:blipFill>
        <p:spPr>
          <a:xfrm>
            <a:off x="7403550" y="4669200"/>
            <a:ext cx="142615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 txBox="1"/>
          <p:nvPr/>
        </p:nvSpPr>
        <p:spPr>
          <a:xfrm>
            <a:off x="559700" y="1211500"/>
            <a:ext cx="4059600" cy="3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E7000E"/>
              </a:buClr>
              <a:buSzPts val="1400"/>
              <a:buChar char="●"/>
            </a:pPr>
            <a:r>
              <a:rPr lang="ru">
                <a:solidFill>
                  <a:srgbClr val="E7000E"/>
                </a:solidFill>
              </a:rPr>
              <a:t>Приложение запрашивает фото из объявления у веб-сервера местного CDN</a:t>
            </a:r>
            <a:endParaRPr>
              <a:solidFill>
                <a:srgbClr val="E7000E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000E"/>
              </a:buClr>
              <a:buSzPts val="1400"/>
              <a:buChar char="●"/>
            </a:pPr>
            <a:r>
              <a:rPr lang="ru">
                <a:solidFill>
                  <a:srgbClr val="E7000E"/>
                </a:solidFill>
              </a:rPr>
              <a:t>Веб-сервер запрашивает фото у mcrouter’а</a:t>
            </a:r>
            <a:endParaRPr>
              <a:solidFill>
                <a:srgbClr val="E7000E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ru">
                <a:solidFill>
                  <a:schemeClr val="lt1"/>
                </a:solidFill>
              </a:rPr>
              <a:t>Mcrouter запрашивает фото в локальном кэше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000E"/>
              </a:buClr>
              <a:buSzPts val="1400"/>
              <a:buChar char="●"/>
            </a:pPr>
            <a:r>
              <a:rPr lang="ru">
                <a:solidFill>
                  <a:srgbClr val="E7000E"/>
                </a:solidFill>
              </a:rPr>
              <a:t>Если фото нет в локальном кэше, то запрашивается фото из основного кэша</a:t>
            </a:r>
            <a:endParaRPr>
              <a:solidFill>
                <a:srgbClr val="E7000E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ru">
                <a:solidFill>
                  <a:srgbClr val="FFFFFF"/>
                </a:solidFill>
              </a:rPr>
              <a:t>Если фото нет в ни в одном из кэшей, то веб-сервер запрашивает его у микросервиса, обеспечивающего доступ в основное и резервные объектные хранилища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35" name="Google Shape;13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1700" y="152400"/>
            <a:ext cx="4059600" cy="4164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A81DD"/>
      </a:accent1>
      <a:accent2>
        <a:srgbClr val="D4D4DA"/>
      </a:accent2>
      <a:accent3>
        <a:srgbClr val="FFDD61"/>
      </a:accent3>
      <a:accent4>
        <a:srgbClr val="414247"/>
      </a:accent4>
      <a:accent5>
        <a:srgbClr val="000000"/>
      </a:accent5>
      <a:accent6>
        <a:srgbClr val="64BD38"/>
      </a:accent6>
      <a:hlink>
        <a:srgbClr val="2A81D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